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5" r:id="rId3"/>
    <p:sldId id="261" r:id="rId4"/>
    <p:sldId id="258" r:id="rId5"/>
    <p:sldId id="276" r:id="rId6"/>
    <p:sldId id="277" r:id="rId7"/>
    <p:sldId id="278" r:id="rId8"/>
    <p:sldId id="289" r:id="rId9"/>
    <p:sldId id="290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Tahoma" panose="020B0604030504040204" pitchFamily="34" charset="0"/>
      <p:regular r:id="rId17"/>
      <p:bold r:id="rId18"/>
    </p:embeddedFont>
    <p:embeddedFont>
      <p:font typeface="Ubuntu" panose="020B0604020202020204" charset="0"/>
      <p:regular r:id="rId19"/>
      <p:bold r:id="rId20"/>
      <p:italic r:id="rId21"/>
      <p:boldItalic r:id="rId22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403B56"/>
    <a:srgbClr val="B9B9B9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557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12/10/2021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d.tea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CSS" TargetMode="External"/><Relationship Id="rId2" Type="http://schemas.openxmlformats.org/officeDocument/2006/relationships/hyperlink" Target="https://developer.mozilla.org/es/docs/Learn/Getting_started_with_the_web/HTML_basic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gularjs.org/tutorial" TargetMode="External"/><Relationship Id="rId2" Type="http://schemas.openxmlformats.org/officeDocument/2006/relationships/hyperlink" Target="https://developer.mozilla.org/es/docs/Web/JavaScript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etbootstrap.com/docs/5.0/getting-started/introduction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Gson" TargetMode="External"/><Relationship Id="rId2" Type="http://schemas.openxmlformats.org/officeDocument/2006/relationships/hyperlink" Target="https://www.json.org/json-es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cursoangularjs.es/doku.php?id=unidades%3A03_servicios%3A02_http" TargetMode="External"/><Relationship Id="rId4" Type="http://schemas.openxmlformats.org/officeDocument/2006/relationships/hyperlink" Target="https://es.wikipedia.org/wiki/JavaServer_Pag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68258" y="4377651"/>
            <a:ext cx="6599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FrontEnd</a:t>
            </a:r>
            <a:endParaRPr lang="es-CO" sz="2800" b="1" dirty="0">
              <a:solidFill>
                <a:srgbClr val="FF0062"/>
              </a:solidFill>
              <a:latin typeface="Ubuntu" panose="020B0504030602030204" pitchFamily="34" charset="0"/>
            </a:endParaRPr>
          </a:p>
          <a:p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Conceptualización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0D7ADF-FB6E-4F13-884D-0FD8AAC10CB9}"/>
              </a:ext>
            </a:extLst>
          </p:cNvPr>
          <p:cNvSpPr txBox="1"/>
          <p:nvPr/>
        </p:nvSpPr>
        <p:spPr>
          <a:xfrm>
            <a:off x="388307" y="2726552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Sergio Medina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E6632-0C16-4068-860F-A86E74157FF3}"/>
              </a:ext>
            </a:extLst>
          </p:cNvPr>
          <p:cNvSpPr txBox="1"/>
          <p:nvPr/>
        </p:nvSpPr>
        <p:spPr>
          <a:xfrm>
            <a:off x="388307" y="2104187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Formador: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4FE77F-6F92-4D2A-A657-DDDC099AD07A}"/>
              </a:ext>
            </a:extLst>
          </p:cNvPr>
          <p:cNvSpPr txBox="1"/>
          <p:nvPr/>
        </p:nvSpPr>
        <p:spPr>
          <a:xfrm>
            <a:off x="2442577" y="5752491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No.3 – Semana No.6</a:t>
            </a: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088335" y="1136441"/>
            <a:ext cx="11315700" cy="6040120"/>
            <a:chOff x="876300" y="818388"/>
            <a:chExt cx="11315700" cy="6040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8732" y="999744"/>
              <a:ext cx="6155436" cy="58582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" y="818388"/>
              <a:ext cx="11315700" cy="635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6939" y="2052319"/>
            <a:ext cx="4492625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el</a:t>
            </a: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nuestra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web,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seguiremos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modelo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capas,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donde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utilizará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lenguaje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programación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3A3838"/>
                </a:solidFill>
                <a:latin typeface="Tahoma"/>
                <a:cs typeface="Tahoma"/>
              </a:rPr>
              <a:t>JAVA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como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base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backend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600" spc="7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apache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tomcat,</a:t>
            </a:r>
            <a:r>
              <a:rPr sz="1600" spc="9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nos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permitirá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alojar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archivos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necesarios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la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ejecución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nuestra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aplicación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gestionar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 conexión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base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datos,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muestra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en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figura,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puede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coexistir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junto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o bien podría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separado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y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accedido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forma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remota.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9320" y="915923"/>
            <a:ext cx="5570220" cy="55702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282821" y="6012586"/>
            <a:ext cx="5427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Modelo</a:t>
            </a:r>
            <a:r>
              <a:rPr sz="12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cliente</a:t>
            </a:r>
            <a:r>
              <a:rPr sz="12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2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2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capas</a:t>
            </a:r>
            <a:r>
              <a:rPr sz="12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2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 aplicación</a:t>
            </a:r>
            <a:r>
              <a:rPr sz="12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A3838"/>
                </a:solidFill>
                <a:latin typeface="Tahoma"/>
                <a:cs typeface="Tahoma"/>
              </a:rPr>
              <a:t>web.</a:t>
            </a:r>
            <a:r>
              <a:rPr sz="12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Fuente:</a:t>
            </a:r>
            <a:r>
              <a:rPr sz="12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A3838"/>
                </a:solidFill>
                <a:latin typeface="Tahoma"/>
                <a:cs typeface="Tahoma"/>
              </a:rPr>
              <a:t>elaboración</a:t>
            </a:r>
            <a:r>
              <a:rPr sz="12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propia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13882C-9E51-4AAC-B08F-8CC722DA97F9}"/>
              </a:ext>
            </a:extLst>
          </p:cNvPr>
          <p:cNvSpPr txBox="1"/>
          <p:nvPr/>
        </p:nvSpPr>
        <p:spPr>
          <a:xfrm>
            <a:off x="3449741" y="637135"/>
            <a:ext cx="7615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200" b="1" dirty="0">
                <a:solidFill>
                  <a:srgbClr val="FF0062"/>
                </a:solidFill>
                <a:latin typeface="Ubuntu" panose="020B0504030602030204" pitchFamily="34" charset="0"/>
              </a:rPr>
              <a:t>Configuración y creación del proyecto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44955" y="1898142"/>
            <a:ext cx="42506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933575" algn="l"/>
              </a:tabLst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modelos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usados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aplicaciones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web,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denominados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cliente-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3A3838"/>
                </a:solidFill>
                <a:latin typeface="Tahoma"/>
                <a:cs typeface="Tahoma"/>
              </a:rPr>
              <a:t>servidor,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separan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se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conoce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como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backend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frontend.	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la</a:t>
            </a: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siguiente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figura,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muestran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algunas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tecnologías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utilizadas.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0744" y="0"/>
            <a:ext cx="6902196" cy="67345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57853" y="6138773"/>
            <a:ext cx="23749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Adaptada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3"/>
              </a:rPr>
              <a:t>https://ed.team/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01726" y="1452562"/>
            <a:ext cx="6494145" cy="4181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23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 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entorno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desarrollo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software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parte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 es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presentada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interacción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 los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usuarios,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llamada frontend,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cual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dispone de un conjunto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servicios desarrollados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aplicación y son accedidas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directamente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por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dichos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usuarios.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web,las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tecnologías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soportan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pantallas desarrolladas,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corren directamente sobre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navegador.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continuación,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listan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algunas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tecnologías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utilizadas:</a:t>
            </a:r>
            <a:endParaRPr sz="1400" dirty="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994"/>
              </a:spcBef>
              <a:buFont typeface="Tahoma"/>
              <a:buChar char="●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7E4991"/>
                </a:solidFill>
                <a:latin typeface="Tahoma"/>
                <a:cs typeface="Tahoma"/>
              </a:rPr>
              <a:t>HTML:</a:t>
            </a:r>
            <a:r>
              <a:rPr sz="1400" b="1" dirty="0">
                <a:solidFill>
                  <a:srgbClr val="7E4991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Lenguaje 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marcas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hipertexto,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(HyperText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Markup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Language), es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uno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los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componentes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básicos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para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desarrollo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web</a:t>
            </a:r>
            <a:endParaRPr sz="1400" dirty="0">
              <a:latin typeface="Tahoma"/>
              <a:cs typeface="Tahoma"/>
            </a:endParaRPr>
          </a:p>
          <a:p>
            <a:pPr marL="756285" marR="26034" lvl="1" indent="-287020">
              <a:lnSpc>
                <a:spcPct val="100000"/>
              </a:lnSpc>
              <a:spcBef>
                <a:spcPts val="1310"/>
              </a:spcBef>
              <a:buChar char="○"/>
              <a:tabLst>
                <a:tab pos="756285" algn="l"/>
                <a:tab pos="756920" algn="l"/>
              </a:tabLst>
            </a:pPr>
            <a:r>
              <a:rPr sz="1400" spc="-5" dirty="0">
                <a:latin typeface="Tahoma"/>
                <a:cs typeface="Tahoma"/>
              </a:rPr>
              <a:t>Enlace sugerido </a:t>
            </a:r>
            <a:r>
              <a:rPr sz="1400" spc="-10" dirty="0">
                <a:latin typeface="Tahoma"/>
                <a:cs typeface="Tahoma"/>
              </a:rPr>
              <a:t>para </a:t>
            </a:r>
            <a:r>
              <a:rPr sz="1400" spc="-5" dirty="0">
                <a:latin typeface="Tahoma"/>
                <a:cs typeface="Tahoma"/>
              </a:rPr>
              <a:t>lectura </a:t>
            </a:r>
            <a:r>
              <a:rPr sz="140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https://developer.mozilla.org/es/docs/Learn/Getting_started_with_the_w </a:t>
            </a:r>
            <a:r>
              <a:rPr sz="1400" spc="-425" dirty="0">
                <a:solidFill>
                  <a:srgbClr val="EA2D5F"/>
                </a:solidFill>
                <a:latin typeface="Tahoma"/>
                <a:cs typeface="Tahoma"/>
                <a:hlinkClick r:id="rId2"/>
              </a:rPr>
              <a:t> </a:t>
            </a:r>
            <a:r>
              <a:rPr sz="1400" u="sng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eb/HTML_basics</a:t>
            </a:r>
            <a:endParaRPr sz="1400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Tahoma"/>
              <a:buChar char="○"/>
            </a:pPr>
            <a:endParaRPr sz="1350" dirty="0">
              <a:latin typeface="Tahoma"/>
              <a:cs typeface="Tahoma"/>
            </a:endParaRPr>
          </a:p>
          <a:p>
            <a:pPr marL="355600" marR="450215" indent="-342900" algn="just">
              <a:lnSpc>
                <a:spcPct val="107200"/>
              </a:lnSpc>
              <a:buFont typeface="Tahoma"/>
              <a:buChar char="●"/>
              <a:tabLst>
                <a:tab pos="355600" algn="l"/>
              </a:tabLst>
            </a:pPr>
            <a:r>
              <a:rPr sz="1400" b="1" spc="-5" dirty="0">
                <a:solidFill>
                  <a:srgbClr val="7E4991"/>
                </a:solidFill>
                <a:latin typeface="Tahoma"/>
                <a:cs typeface="Tahoma"/>
              </a:rPr>
              <a:t>CSS: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Hojas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estilo 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cascada,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(Cascading,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Style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Sheets), lenguaje de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marcado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utilizado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establecer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diseño visual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los documentos de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contenido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Web.</a:t>
            </a:r>
            <a:endParaRPr sz="1400" dirty="0">
              <a:latin typeface="Tahoma"/>
              <a:cs typeface="Tahoma"/>
            </a:endParaRPr>
          </a:p>
          <a:p>
            <a:pPr marL="756285" marR="2030730" lvl="1" indent="-287020">
              <a:lnSpc>
                <a:spcPct val="107100"/>
              </a:lnSpc>
              <a:spcBef>
                <a:spcPts val="1295"/>
              </a:spcBef>
              <a:buChar char="○"/>
              <a:tabLst>
                <a:tab pos="756285" algn="l"/>
                <a:tab pos="756920" algn="l"/>
              </a:tabLst>
            </a:pPr>
            <a:r>
              <a:rPr sz="1400" spc="-5" dirty="0">
                <a:latin typeface="Tahoma"/>
                <a:cs typeface="Tahoma"/>
              </a:rPr>
              <a:t>Enlace sugerido </a:t>
            </a:r>
            <a:r>
              <a:rPr sz="1400" spc="-10" dirty="0">
                <a:latin typeface="Tahoma"/>
                <a:cs typeface="Tahoma"/>
              </a:rPr>
              <a:t>para </a:t>
            </a:r>
            <a:r>
              <a:rPr sz="1400" spc="-5" dirty="0">
                <a:latin typeface="Tahoma"/>
                <a:cs typeface="Tahoma"/>
              </a:rPr>
              <a:t>lectura </a:t>
            </a:r>
            <a:r>
              <a:rPr sz="140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3"/>
              </a:rPr>
              <a:t>https://developer.mozilla.org/es/docs/Web/CSS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29064" y="649952"/>
            <a:ext cx="2380488" cy="23820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48343" y="3175825"/>
            <a:ext cx="1741931" cy="2458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13189" y="1286688"/>
            <a:ext cx="5672455" cy="156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7200"/>
              </a:lnSpc>
              <a:spcBef>
                <a:spcPts val="95"/>
              </a:spcBef>
              <a:buFont typeface="Tahoma"/>
              <a:buChar char="●"/>
              <a:tabLst>
                <a:tab pos="355600" algn="l"/>
              </a:tabLst>
            </a:pPr>
            <a:r>
              <a:rPr sz="1400" b="1" spc="-5" dirty="0">
                <a:solidFill>
                  <a:srgbClr val="7E4991"/>
                </a:solidFill>
                <a:latin typeface="Tahoma"/>
                <a:cs typeface="Tahoma"/>
              </a:rPr>
              <a:t>JavaScript</a:t>
            </a:r>
            <a:r>
              <a:rPr sz="1400" b="1" dirty="0">
                <a:solidFill>
                  <a:srgbClr val="7E4991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7E4991"/>
                </a:solidFill>
                <a:latin typeface="Tahoma"/>
                <a:cs typeface="Tahoma"/>
              </a:rPr>
              <a:t>:</a:t>
            </a:r>
            <a:r>
              <a:rPr sz="1400" spc="5" dirty="0">
                <a:solidFill>
                  <a:srgbClr val="7E4991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Lenguaje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programación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ligero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ejecutar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secuencias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comandos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en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páginas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web.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Dispone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varios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framework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trabajo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desarrollados con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base 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este lenguaje que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permiten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volver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dinámica 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interacción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sitios web.</a:t>
            </a:r>
            <a:endParaRPr sz="1400" dirty="0">
              <a:latin typeface="Tahoma"/>
              <a:cs typeface="Tahoma"/>
            </a:endParaRPr>
          </a:p>
          <a:p>
            <a:pPr marL="756285" marR="713105" lvl="1" indent="-287020">
              <a:lnSpc>
                <a:spcPct val="107100"/>
              </a:lnSpc>
              <a:spcBef>
                <a:spcPts val="1300"/>
              </a:spcBef>
              <a:buChar char="○"/>
              <a:tabLst>
                <a:tab pos="756285" algn="l"/>
                <a:tab pos="756920" algn="l"/>
              </a:tabLst>
            </a:pPr>
            <a:r>
              <a:rPr sz="1400" dirty="0">
                <a:latin typeface="Tahoma"/>
                <a:cs typeface="Tahoma"/>
              </a:rPr>
              <a:t>Enlace sugerido </a:t>
            </a:r>
            <a:r>
              <a:rPr sz="1400" spc="-10" dirty="0">
                <a:latin typeface="Tahoma"/>
                <a:cs typeface="Tahoma"/>
              </a:rPr>
              <a:t>para </a:t>
            </a:r>
            <a:r>
              <a:rPr sz="1400" spc="-5" dirty="0">
                <a:latin typeface="Tahoma"/>
                <a:cs typeface="Tahoma"/>
              </a:rPr>
              <a:t>lectura </a:t>
            </a:r>
            <a:r>
              <a:rPr sz="140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https://developer.mozilla.org/es/docs/Web/JavaScript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14154" y="4428744"/>
            <a:ext cx="5571490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6400"/>
              </a:lnSpc>
              <a:spcBef>
                <a:spcPts val="100"/>
              </a:spcBef>
              <a:buChar char="●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Framework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empleado 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guía 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referencia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 aplicación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ejemplo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esta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guía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referencia:</a:t>
            </a:r>
            <a:endParaRPr sz="1400" dirty="0"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415"/>
              </a:spcBef>
              <a:buChar char="○"/>
              <a:tabLst>
                <a:tab pos="756285" algn="l"/>
                <a:tab pos="756920" algn="l"/>
              </a:tabLst>
            </a:pPr>
            <a:r>
              <a:rPr sz="1400" dirty="0">
                <a:latin typeface="Tahoma"/>
                <a:cs typeface="Tahoma"/>
              </a:rPr>
              <a:t>Enlace sugerido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lectura</a:t>
            </a:r>
            <a:r>
              <a:rPr sz="1400" spc="-35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3"/>
              </a:rPr>
              <a:t>https://docs.angularjs.org/tutorial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6641" y="1286688"/>
            <a:ext cx="2013204" cy="28437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0391" y="4428744"/>
            <a:ext cx="3889248" cy="10363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8951" y="2184379"/>
            <a:ext cx="10333355" cy="148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diseño 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sitios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web con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html, existen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frameworks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maquetación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facilitan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proceso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distribución 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componentes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gráficos y 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interacción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 los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usuarios,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basados en 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integración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css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javascript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dispuestos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como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 estructura subyacente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moldear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contenido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HTML, entre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framework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populares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encuentran: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 dirty="0">
              <a:latin typeface="Tahoma"/>
              <a:cs typeface="Tahoma"/>
            </a:endParaRPr>
          </a:p>
          <a:p>
            <a:pPr marL="6731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92C02E"/>
                </a:solidFill>
                <a:latin typeface="Tahoma"/>
                <a:cs typeface="Tahoma"/>
              </a:rPr>
              <a:t>Bootstrap:</a:t>
            </a:r>
            <a:endParaRPr sz="1400" dirty="0">
              <a:latin typeface="Tahoma"/>
              <a:cs typeface="Tahoma"/>
            </a:endParaRPr>
          </a:p>
          <a:p>
            <a:pPr marL="756285" indent="-287020">
              <a:lnSpc>
                <a:spcPct val="100000"/>
              </a:lnSpc>
              <a:spcBef>
                <a:spcPts val="1295"/>
              </a:spcBef>
              <a:buFont typeface="Tahoma"/>
              <a:buChar char="○"/>
              <a:tabLst>
                <a:tab pos="756285" algn="l"/>
                <a:tab pos="756920" algn="l"/>
              </a:tabLst>
            </a:pPr>
            <a:r>
              <a:rPr sz="1400" b="1" spc="-5" dirty="0">
                <a:latin typeface="Tahoma"/>
                <a:cs typeface="Tahoma"/>
              </a:rPr>
              <a:t>Enlace</a:t>
            </a:r>
            <a:r>
              <a:rPr sz="1400" b="1" spc="2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sugerido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de</a:t>
            </a:r>
            <a:r>
              <a:rPr sz="1400" b="1" spc="20" dirty="0">
                <a:latin typeface="Tahoma"/>
                <a:cs typeface="Tahoma"/>
              </a:rPr>
              <a:t> </a:t>
            </a:r>
            <a:r>
              <a:rPr sz="1400" b="1" spc="-5" dirty="0">
                <a:latin typeface="Tahoma"/>
                <a:cs typeface="Tahoma"/>
              </a:rPr>
              <a:t>lectura</a:t>
            </a:r>
            <a:r>
              <a:rPr sz="1400" b="1" spc="25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https://getbootstrap.com/docs/5.0/getting-started/introduction/</a:t>
            </a:r>
            <a:endParaRPr sz="14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0" y="3310128"/>
            <a:ext cx="6858000" cy="3238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4895" y="551953"/>
            <a:ext cx="11353800" cy="1271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34839" y="2082495"/>
            <a:ext cx="5870575" cy="2008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Lecturas</a:t>
            </a:r>
            <a:r>
              <a:rPr sz="1400" b="1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sugeridas</a:t>
            </a:r>
            <a:r>
              <a:rPr sz="1400" b="1" spc="4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¿Qué</a:t>
            </a:r>
            <a:r>
              <a:rPr sz="1400" b="1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400" b="1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JSON</a:t>
            </a:r>
            <a:r>
              <a:rPr sz="1400" b="1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,</a:t>
            </a:r>
            <a:r>
              <a:rPr sz="1400" b="1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Gson</a:t>
            </a: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b="1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jsp?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1154CC"/>
              </a:buClr>
              <a:buChar char="●"/>
              <a:tabLst>
                <a:tab pos="354965" algn="l"/>
                <a:tab pos="355600" algn="l"/>
              </a:tabLst>
            </a:pP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https://www.json.org/json-es.html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154CC"/>
              </a:buClr>
              <a:buFont typeface="Tahoma"/>
              <a:buChar char="●"/>
            </a:pPr>
            <a:endParaRPr sz="145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1154CC"/>
              </a:buClr>
              <a:buChar char="●"/>
              <a:tabLst>
                <a:tab pos="354965" algn="l"/>
                <a:tab pos="355600" algn="l"/>
              </a:tabLst>
            </a:pP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3"/>
              </a:rPr>
              <a:t>https://es.wikipedia.org/wiki/Gson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154CC"/>
              </a:buClr>
              <a:buFont typeface="Tahoma"/>
              <a:buChar char="●"/>
            </a:pPr>
            <a:endParaRPr sz="145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1154CC"/>
              </a:buClr>
              <a:buChar char="●"/>
              <a:tabLst>
                <a:tab pos="354965" algn="l"/>
                <a:tab pos="355600" algn="l"/>
              </a:tabLst>
            </a:pP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4"/>
              </a:rPr>
              <a:t>https://es.wikipedia.org/wiki/JavaServer_Pages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154CC"/>
              </a:buClr>
              <a:buFont typeface="Tahoma"/>
              <a:buChar char="●"/>
            </a:pPr>
            <a:endParaRPr sz="145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Clr>
                <a:srgbClr val="1154CC"/>
              </a:buClr>
              <a:buChar char="●"/>
              <a:tabLst>
                <a:tab pos="354965" algn="l"/>
                <a:tab pos="355600" algn="l"/>
              </a:tabLst>
            </a:pP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5"/>
              </a:rPr>
              <a:t>https://cursoangularjs.es/doku.php?id=unidades:03_servicios:02_http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969263"/>
            <a:ext cx="369417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68258" y="4377651"/>
            <a:ext cx="6599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FrontEnd</a:t>
            </a:r>
            <a:endParaRPr lang="es-CO" sz="2800" b="1" dirty="0">
              <a:solidFill>
                <a:srgbClr val="FF0062"/>
              </a:solidFill>
              <a:latin typeface="Ubuntu" panose="020B0504030602030204" pitchFamily="34" charset="0"/>
            </a:endParaRPr>
          </a:p>
          <a:p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Conceptualización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0D7ADF-FB6E-4F13-884D-0FD8AAC10CB9}"/>
              </a:ext>
            </a:extLst>
          </p:cNvPr>
          <p:cNvSpPr txBox="1"/>
          <p:nvPr/>
        </p:nvSpPr>
        <p:spPr>
          <a:xfrm>
            <a:off x="388307" y="2726552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Sergio Medina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E6632-0C16-4068-860F-A86E74157FF3}"/>
              </a:ext>
            </a:extLst>
          </p:cNvPr>
          <p:cNvSpPr txBox="1"/>
          <p:nvPr/>
        </p:nvSpPr>
        <p:spPr>
          <a:xfrm>
            <a:off x="388307" y="2104187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Formador: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4FE77F-6F92-4D2A-A657-DDDC099AD07A}"/>
              </a:ext>
            </a:extLst>
          </p:cNvPr>
          <p:cNvSpPr txBox="1"/>
          <p:nvPr/>
        </p:nvSpPr>
        <p:spPr>
          <a:xfrm>
            <a:off x="2442577" y="5752491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No.3 – Semana No.6</a:t>
            </a:r>
          </a:p>
        </p:txBody>
      </p:sp>
    </p:spTree>
    <p:extLst>
      <p:ext uri="{BB962C8B-B14F-4D97-AF65-F5344CB8AC3E}">
        <p14:creationId xmlns:p14="http://schemas.microsoft.com/office/powerpoint/2010/main" val="35815418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3281</TotalTime>
  <Words>594</Words>
  <Application>Microsoft Office PowerPoint</Application>
  <PresentationFormat>Panorámica</PresentationFormat>
  <Paragraphs>38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Ubuntu</vt:lpstr>
      <vt:lpstr>Calibri Light</vt:lpstr>
      <vt:lpstr>Tahoma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443</cp:revision>
  <dcterms:created xsi:type="dcterms:W3CDTF">2021-04-09T17:18:33Z</dcterms:created>
  <dcterms:modified xsi:type="dcterms:W3CDTF">2021-10-12T11:07:32Z</dcterms:modified>
</cp:coreProperties>
</file>